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5"/>
  </p:notesMasterIdLst>
  <p:sldIdLst>
    <p:sldId id="2593" r:id="rId2"/>
    <p:sldId id="479" r:id="rId3"/>
    <p:sldId id="444" r:id="rId4"/>
    <p:sldId id="445" r:id="rId5"/>
    <p:sldId id="446" r:id="rId6"/>
    <p:sldId id="447" r:id="rId7"/>
    <p:sldId id="458" r:id="rId8"/>
    <p:sldId id="448" r:id="rId9"/>
    <p:sldId id="449" r:id="rId10"/>
    <p:sldId id="450" r:id="rId11"/>
    <p:sldId id="452" r:id="rId12"/>
    <p:sldId id="451" r:id="rId13"/>
    <p:sldId id="453" r:id="rId14"/>
    <p:sldId id="459" r:id="rId15"/>
    <p:sldId id="460" r:id="rId16"/>
    <p:sldId id="461" r:id="rId17"/>
    <p:sldId id="462" r:id="rId18"/>
    <p:sldId id="463" r:id="rId19"/>
    <p:sldId id="516" r:id="rId20"/>
    <p:sldId id="434" r:id="rId21"/>
    <p:sldId id="435" r:id="rId22"/>
    <p:sldId id="436" r:id="rId23"/>
    <p:sldId id="456" r:id="rId24"/>
    <p:sldId id="478" r:id="rId25"/>
    <p:sldId id="517" r:id="rId26"/>
    <p:sldId id="518" r:id="rId27"/>
    <p:sldId id="519" r:id="rId28"/>
    <p:sldId id="457" r:id="rId29"/>
    <p:sldId id="467" r:id="rId30"/>
    <p:sldId id="274" r:id="rId31"/>
    <p:sldId id="443" r:id="rId32"/>
    <p:sldId id="469" r:id="rId33"/>
    <p:sldId id="416" r:id="rId34"/>
    <p:sldId id="419" r:id="rId35"/>
    <p:sldId id="477" r:id="rId36"/>
    <p:sldId id="470" r:id="rId37"/>
    <p:sldId id="471" r:id="rId38"/>
    <p:sldId id="473" r:id="rId39"/>
    <p:sldId id="474" r:id="rId40"/>
    <p:sldId id="475" r:id="rId41"/>
    <p:sldId id="520" r:id="rId42"/>
    <p:sldId id="476" r:id="rId43"/>
    <p:sldId id="412" r:id="rId44"/>
    <p:sldId id="418" r:id="rId45"/>
    <p:sldId id="421" r:id="rId46"/>
    <p:sldId id="420" r:id="rId47"/>
    <p:sldId id="409" r:id="rId48"/>
    <p:sldId id="422" r:id="rId49"/>
    <p:sldId id="423" r:id="rId50"/>
    <p:sldId id="406" r:id="rId51"/>
    <p:sldId id="480" r:id="rId52"/>
    <p:sldId id="481" r:id="rId53"/>
    <p:sldId id="472" r:id="rId54"/>
    <p:sldId id="482" r:id="rId55"/>
    <p:sldId id="499" r:id="rId56"/>
    <p:sldId id="500" r:id="rId57"/>
    <p:sldId id="501" r:id="rId58"/>
    <p:sldId id="502" r:id="rId59"/>
    <p:sldId id="503" r:id="rId60"/>
    <p:sldId id="504" r:id="rId61"/>
    <p:sldId id="465" r:id="rId62"/>
    <p:sldId id="505" r:id="rId63"/>
    <p:sldId id="506" r:id="rId64"/>
    <p:sldId id="507" r:id="rId65"/>
    <p:sldId id="508" r:id="rId66"/>
    <p:sldId id="509" r:id="rId67"/>
    <p:sldId id="510" r:id="rId68"/>
    <p:sldId id="511" r:id="rId69"/>
    <p:sldId id="512" r:id="rId70"/>
    <p:sldId id="513" r:id="rId71"/>
    <p:sldId id="514" r:id="rId72"/>
    <p:sldId id="515" r:id="rId73"/>
    <p:sldId id="2594" r:id="rId74"/>
  </p:sldIdLst>
  <p:sldSz cx="12192000" cy="6858000"/>
  <p:notesSz cx="6858000" cy="9144000"/>
  <p:embeddedFontLst>
    <p:embeddedFont>
      <p:font typeface="Andika" panose="02000000000000000000" pitchFamily="2" charset="0"/>
      <p:regular r:id="rId76"/>
      <p:bold r:id="rId77"/>
      <p:italic r:id="rId78"/>
      <p:boldItalic r:id="rId7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94A0E1-339B-4D72-987F-6BC73550DA8B}" v="7" dt="2025-12-15T13:48:14.9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microsoft.com/office/2015/10/relationships/revisionInfo" Target="revisionInfo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font" Target="fonts/font4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85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font" Target="fonts/font3.fntdata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  <dgm:t>
        <a:bodyPr/>
        <a:lstStyle/>
        <a:p>
          <a:endParaRPr lang="en-GB"/>
        </a:p>
      </dgm:t>
    </dgm:pt>
    <dgm:pt modelId="{1E78C491-BFB3-4809-A7C0-BE9D2B223626}" type="sibTrans" cxnId="{6666CEBA-502C-4BB4-B18F-BECDCAACC4DF}">
      <dgm:prSet/>
      <dgm:spPr/>
      <dgm:t>
        <a:bodyPr/>
        <a:lstStyle/>
        <a:p>
          <a:endParaRPr lang="en-GB"/>
        </a:p>
      </dgm:t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  <dgm:t>
        <a:bodyPr/>
        <a:lstStyle/>
        <a:p>
          <a:endParaRPr lang="en-GB"/>
        </a:p>
      </dgm:t>
    </dgm:pt>
    <dgm:pt modelId="{E6407E43-19C0-467C-A01C-A2E7EC2661C5}" type="sibTrans" cxnId="{3642E4B3-4EE6-4C2E-968B-E603E6964DDA}">
      <dgm:prSet/>
      <dgm:spPr/>
      <dgm:t>
        <a:bodyPr/>
        <a:lstStyle/>
        <a:p>
          <a:endParaRPr lang="en-GB"/>
        </a:p>
      </dgm:t>
    </dgm:pt>
    <dgm:pt modelId="{D792DDDA-10AE-41E1-9654-627176949F96}">
      <dgm:prSet phldrT="[Text]"/>
      <dgm:spPr/>
      <dgm:t>
        <a:bodyPr/>
        <a:lstStyle/>
        <a:p>
          <a:r>
            <a:rPr lang="en-GB" dirty="0"/>
            <a:t>To avoid ambiguity</a:t>
          </a:r>
        </a:p>
      </dgm:t>
    </dgm:pt>
    <dgm:pt modelId="{B7BE11D9-0584-4771-8E1B-C604A9987C8C}" type="parTrans" cxnId="{EC5E6F73-B9B9-4BD9-AB32-E0BE8B153308}">
      <dgm:prSet/>
      <dgm:spPr/>
    </dgm:pt>
    <dgm:pt modelId="{B33D1B6D-9AAE-4576-B22F-723273126472}" type="sibTrans" cxnId="{EC5E6F73-B9B9-4BD9-AB32-E0BE8B15330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3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3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3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3"/>
      <dgm:spPr/>
    </dgm:pt>
    <dgm:pt modelId="{C9D738C4-C8DE-45A7-A015-BEE899E08E71}" type="pres">
      <dgm:prSet presAssocID="{1FFD833D-74CB-468A-A714-D60B02C4719A}" presName="hierChild3" presStyleCnt="0"/>
      <dgm:spPr/>
    </dgm:pt>
    <dgm:pt modelId="{8308160B-A56D-406A-B3BC-95BCBA279CD4}" type="pres">
      <dgm:prSet presAssocID="{B7BE11D9-0584-4771-8E1B-C604A9987C8C}" presName="Name19" presStyleLbl="parChTrans1D3" presStyleIdx="2" presStyleCnt="3"/>
      <dgm:spPr/>
    </dgm:pt>
    <dgm:pt modelId="{16D528A2-43EF-49E2-AEEC-415906154B06}" type="pres">
      <dgm:prSet presAssocID="{D792DDDA-10AE-41E1-9654-627176949F96}" presName="Name21" presStyleCnt="0"/>
      <dgm:spPr/>
    </dgm:pt>
    <dgm:pt modelId="{955A9E76-515E-4191-A5E2-8A38CABBBABC}" type="pres">
      <dgm:prSet presAssocID="{D792DDDA-10AE-41E1-9654-627176949F96}" presName="level2Shape" presStyleLbl="node3" presStyleIdx="2" presStyleCnt="3"/>
      <dgm:spPr/>
    </dgm:pt>
    <dgm:pt modelId="{9B4AEFE7-FE82-4498-9C28-BD452B58B4BD}" type="pres">
      <dgm:prSet presAssocID="{D792DDDA-10AE-41E1-9654-627176949F96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5E6F73-B9B9-4BD9-AB32-E0BE8B153308}" srcId="{3BE4626B-A37C-40E0-8A06-A0D67C46CA89}" destId="{D792DDDA-10AE-41E1-9654-627176949F96}" srcOrd="2" destOrd="0" parTransId="{B7BE11D9-0584-4771-8E1B-C604A9987C8C}" sibTransId="{B33D1B6D-9AAE-4576-B22F-723273126472}"/>
    <dgm:cxn modelId="{95708455-790B-49D6-8FEF-9E0E76D31771}" type="presOf" srcId="{D792DDDA-10AE-41E1-9654-627176949F96}" destId="{955A9E76-515E-4191-A5E2-8A38CABBBABC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6AB1CEC-FA1A-4810-8E2E-F7636F119767}" type="presOf" srcId="{B7BE11D9-0584-4771-8E1B-C604A9987C8C}" destId="{8308160B-A56D-406A-B3BC-95BCBA279CD4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C5272C24-30A6-45B9-B91A-73F4626CE7F1}" type="presParOf" srcId="{90D6118E-939F-410C-B1FD-3E28D7E23484}" destId="{8308160B-A56D-406A-B3BC-95BCBA279CD4}" srcOrd="4" destOrd="0" presId="urn:microsoft.com/office/officeart/2005/8/layout/hierarchy6"/>
    <dgm:cxn modelId="{06E822B3-5110-4578-93BA-EBAD5126EBD5}" type="presParOf" srcId="{90D6118E-939F-410C-B1FD-3E28D7E23484}" destId="{16D528A2-43EF-49E2-AEEC-415906154B06}" srcOrd="5" destOrd="0" presId="urn:microsoft.com/office/officeart/2005/8/layout/hierarchy6"/>
    <dgm:cxn modelId="{0980459A-DCBC-46DE-9EBF-5A6719099721}" type="presParOf" srcId="{16D528A2-43EF-49E2-AEEC-415906154B06}" destId="{955A9E76-515E-4191-A5E2-8A38CABBBABC}" srcOrd="0" destOrd="0" presId="urn:microsoft.com/office/officeart/2005/8/layout/hierarchy6"/>
    <dgm:cxn modelId="{92CF188F-2A83-43FD-90C5-93A7986238E0}" type="presParOf" srcId="{16D528A2-43EF-49E2-AEEC-415906154B06}" destId="{9B4AEFE7-FE82-4498-9C28-BD452B58B4BD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6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6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6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6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6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6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6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6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6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6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6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6"/>
      <dgm:spPr/>
    </dgm:pt>
    <dgm:pt modelId="{89013E38-69A4-4C96-B5C8-8FC725AB8300}" type="pres">
      <dgm:prSet presAssocID="{BBABC7FA-1B69-4B83-B491-CA1445AF44C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5629275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4990073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13017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669355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6719536" y="2510606"/>
        <a:ext cx="1278402" cy="834950"/>
      </dsp:txXfrm>
    </dsp:sp>
    <dsp:sp modelId="{8308160B-A56D-406A-B3BC-95BCBA279CD4}">
      <dsp:nvSpPr>
        <dsp:cNvPr id="0" name=""/>
        <dsp:cNvSpPr/>
      </dsp:nvSpPr>
      <dsp:spPr>
        <a:xfrm>
          <a:off x="735873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5A9E76-515E-4191-A5E2-8A38CABBBABC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To avoid ambiguity</a:t>
          </a:r>
        </a:p>
      </dsp:txBody>
      <dsp:txXfrm>
        <a:off x="8448999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655994" y="540647"/>
          <a:ext cx="1432210" cy="95480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Punctuation </a:t>
          </a:r>
        </a:p>
      </dsp:txBody>
      <dsp:txXfrm>
        <a:off x="4683959" y="568612"/>
        <a:ext cx="1376280" cy="898876"/>
      </dsp:txXfrm>
    </dsp:sp>
    <dsp:sp modelId="{76649846-3BC9-4AF2-8EFB-EFB494F8B5B0}">
      <dsp:nvSpPr>
        <dsp:cNvPr id="0" name=""/>
        <dsp:cNvSpPr/>
      </dsp:nvSpPr>
      <dsp:spPr>
        <a:xfrm>
          <a:off x="717416" y="1495454"/>
          <a:ext cx="4654683" cy="381922"/>
        </a:xfrm>
        <a:custGeom>
          <a:avLst/>
          <a:gdLst/>
          <a:ahLst/>
          <a:cxnLst/>
          <a:rect l="0" t="0" r="0" b="0"/>
          <a:pathLst>
            <a:path>
              <a:moveTo>
                <a:pt x="4654683" y="0"/>
              </a:moveTo>
              <a:lnTo>
                <a:pt x="4654683" y="190961"/>
              </a:lnTo>
              <a:lnTo>
                <a:pt x="0" y="190961"/>
              </a:lnTo>
              <a:lnTo>
                <a:pt x="0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311" y="1877377"/>
          <a:ext cx="1432210" cy="9548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Capital letters </a:t>
          </a:r>
        </a:p>
      </dsp:txBody>
      <dsp:txXfrm>
        <a:off x="29276" y="1905342"/>
        <a:ext cx="1376280" cy="898876"/>
      </dsp:txXfrm>
    </dsp:sp>
    <dsp:sp modelId="{A7E49D6C-8376-4BDE-82B8-9FE98A4C9DCF}">
      <dsp:nvSpPr>
        <dsp:cNvPr id="0" name=""/>
        <dsp:cNvSpPr/>
      </dsp:nvSpPr>
      <dsp:spPr>
        <a:xfrm>
          <a:off x="2579290" y="1495454"/>
          <a:ext cx="2792809" cy="381922"/>
        </a:xfrm>
        <a:custGeom>
          <a:avLst/>
          <a:gdLst/>
          <a:ahLst/>
          <a:cxnLst/>
          <a:rect l="0" t="0" r="0" b="0"/>
          <a:pathLst>
            <a:path>
              <a:moveTo>
                <a:pt x="2792809" y="0"/>
              </a:moveTo>
              <a:lnTo>
                <a:pt x="2792809" y="190961"/>
              </a:lnTo>
              <a:lnTo>
                <a:pt x="0" y="190961"/>
              </a:lnTo>
              <a:lnTo>
                <a:pt x="0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863184" y="1877377"/>
          <a:ext cx="1432210" cy="9548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End of sentence</a:t>
          </a:r>
        </a:p>
      </dsp:txBody>
      <dsp:txXfrm>
        <a:off x="1891149" y="1905342"/>
        <a:ext cx="1376280" cy="898876"/>
      </dsp:txXfrm>
    </dsp:sp>
    <dsp:sp modelId="{558369AB-D576-453C-818D-CCBCA4C440D7}">
      <dsp:nvSpPr>
        <dsp:cNvPr id="0" name=""/>
        <dsp:cNvSpPr/>
      </dsp:nvSpPr>
      <dsp:spPr>
        <a:xfrm>
          <a:off x="4441163" y="1495454"/>
          <a:ext cx="930936" cy="381922"/>
        </a:xfrm>
        <a:custGeom>
          <a:avLst/>
          <a:gdLst/>
          <a:ahLst/>
          <a:cxnLst/>
          <a:rect l="0" t="0" r="0" b="0"/>
          <a:pathLst>
            <a:path>
              <a:moveTo>
                <a:pt x="930936" y="0"/>
              </a:moveTo>
              <a:lnTo>
                <a:pt x="930936" y="190961"/>
              </a:lnTo>
              <a:lnTo>
                <a:pt x="0" y="190961"/>
              </a:lnTo>
              <a:lnTo>
                <a:pt x="0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725058" y="1877377"/>
          <a:ext cx="1432210" cy="9548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Apostrophes</a:t>
          </a:r>
        </a:p>
      </dsp:txBody>
      <dsp:txXfrm>
        <a:off x="3753023" y="1905342"/>
        <a:ext cx="1376280" cy="898876"/>
      </dsp:txXfrm>
    </dsp:sp>
    <dsp:sp modelId="{2D6BC137-2FB4-41C4-8CC1-134FB3F4DDCC}">
      <dsp:nvSpPr>
        <dsp:cNvPr id="0" name=""/>
        <dsp:cNvSpPr/>
      </dsp:nvSpPr>
      <dsp:spPr>
        <a:xfrm>
          <a:off x="5372100" y="1495454"/>
          <a:ext cx="930936" cy="3819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961"/>
              </a:lnTo>
              <a:lnTo>
                <a:pt x="930936" y="190961"/>
              </a:lnTo>
              <a:lnTo>
                <a:pt x="930936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586931" y="1877377"/>
          <a:ext cx="1432210" cy="9548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Commas</a:t>
          </a:r>
        </a:p>
      </dsp:txBody>
      <dsp:txXfrm>
        <a:off x="5614896" y="1905342"/>
        <a:ext cx="1376280" cy="898876"/>
      </dsp:txXfrm>
    </dsp:sp>
    <dsp:sp modelId="{10DBA64D-3956-41B1-B013-E9FBA131F749}">
      <dsp:nvSpPr>
        <dsp:cNvPr id="0" name=""/>
        <dsp:cNvSpPr/>
      </dsp:nvSpPr>
      <dsp:spPr>
        <a:xfrm>
          <a:off x="5372100" y="1495454"/>
          <a:ext cx="2792809" cy="3819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961"/>
              </a:lnTo>
              <a:lnTo>
                <a:pt x="2792809" y="190961"/>
              </a:lnTo>
              <a:lnTo>
                <a:pt x="2792809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448804" y="1877377"/>
          <a:ext cx="1432210" cy="9548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Inverted commas</a:t>
          </a:r>
        </a:p>
      </dsp:txBody>
      <dsp:txXfrm>
        <a:off x="7476769" y="1905342"/>
        <a:ext cx="1376280" cy="898876"/>
      </dsp:txXfrm>
    </dsp:sp>
    <dsp:sp modelId="{F54BE747-CB2A-406E-A4E3-D0F82754B34A}">
      <dsp:nvSpPr>
        <dsp:cNvPr id="0" name=""/>
        <dsp:cNvSpPr/>
      </dsp:nvSpPr>
      <dsp:spPr>
        <a:xfrm>
          <a:off x="5372100" y="1495454"/>
          <a:ext cx="4654683" cy="3819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961"/>
              </a:lnTo>
              <a:lnTo>
                <a:pt x="4654683" y="190961"/>
              </a:lnTo>
              <a:lnTo>
                <a:pt x="4654683" y="3819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9310678" y="1877377"/>
          <a:ext cx="1432210" cy="9548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Parentheses</a:t>
          </a:r>
        </a:p>
      </dsp:txBody>
      <dsp:txXfrm>
        <a:off x="9338643" y="1905342"/>
        <a:ext cx="1376280" cy="8988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D2DE2-18D8-307A-FDBA-AF426F971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4AB478-17F8-04AB-EFEE-00967E527F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74A7FA-4120-D1F9-4E6E-DE64A84889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sentence still makes sense with the parenthetical information removed!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E865DF-9BCA-3874-512D-0482A74090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53032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837E95-39B2-2FD5-8B2F-EBFFDF774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4B4903-D6E0-A41B-F220-9B95DD080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8E9B8B-1E7A-5E40-CD29-DE1B71058B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BA0E63-3042-CD7B-7F70-9257616671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8649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544643-339E-A7FB-8982-5FA95E8146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E2CB89-CB8C-E729-DB50-917A8285D7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76A909-D21C-0ACF-D93B-C80F0521B3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8F29E-9484-D543-A1E4-E2A4F1456E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248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6080C-65CE-C7E9-09DE-5F9775FC6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A6A8C1-1D44-419D-58DD-2B9278A5EB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BE2093-98EC-9210-DE40-986592D2F6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09B5DB-3FE1-C382-3D23-280DA4F328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6743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C99D8-EAF3-1AB4-5305-49A1D7071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A2F660-9D3D-95FC-FB6A-F86C56BC39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BF4166-2FBD-DA6F-DD09-364A934BE6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F014F3-A561-1960-859B-AEF4659B93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941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6478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6919F-AC6A-DBD2-C396-8F4F7F2C1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360BC35-46FA-58A9-14A2-F4E54FAC5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413325-7D3C-915A-F59D-B513F5E86E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37503-3B95-62AA-9CF6-95BA2263B29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27CC4E-6D3F-028A-C76A-E22A277A1AC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018F89-1DA2-D2D0-D2EB-409D35365F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587FDDC-1776-8BEC-5BFC-00FE6BB79DC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145CFB-8E30-861C-5446-FFE715C22B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888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D1D6DA-38DA-6660-B8A1-B79F4DF61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660E9A-A24B-9CD8-16DA-100A873D7B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8F467D-5314-0C10-9AF1-95272584A24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D5FCC87-4F2C-0781-A75A-D04FD25AC59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6F5F45-4772-AE87-B45A-2A3A13C6921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EF0F9F-1FAB-8463-EE8C-BD4A33D6A4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6B3300-39BB-5ED2-2413-DF30B37F698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65A8E-03EF-16BB-4F13-149A52CFB26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4136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1DA112-6C3A-079C-E22E-93637AB8E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E1E82D5-AD27-3338-E242-B339AA8C7E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DE445A-551F-F61B-F247-AC5BC760C3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B49A4A-8D0B-9335-B9DD-6FFDDF11F57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899823-44E2-E984-C64C-DA74ECEB0FF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90A51A-C619-F897-EDD0-B4805664539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82402A3-A222-02C1-AB19-C804039B926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move quickly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C6A2-FF69-F6D4-6726-A2EC24C080D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536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F2044-20C7-91F2-F6CB-881A18591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39DAAB3-535A-A229-692D-5D73956F7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8C97A2-5020-12CE-151E-FB2F0EC5C1C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5C9B167-78B4-F52D-9939-EB63B492FA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31E9E3-BD1F-41EE-4310-49F5964B637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0C10B49-0A6B-4DD5-C9DC-67CEDEDCA7E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72236D-D2AF-C9AA-3F07-020E2163362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move quickly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8353F5-2A48-89A3-7B0D-F11459509D6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435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13419-B354-B9DC-EEED-8EEF438FE4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5A98FF-C9BC-F3BC-86E1-FABDCEF9C8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DD5F04-EF6F-82CC-9DA1-259189BAD90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quick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clever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E36A9DF-6A2E-E05C-D962-1144A368AB2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rocket.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3DB418-E4C5-1314-F195-A92A79E9A6E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86E76B7-5A47-8C99-178F-2C5161D589E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A68649C-CAB7-1775-CC60-46AAAE1D5B9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move quickly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Emile urged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767056-8CEC-770E-A669-7A9952CBFFB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797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429000" y="4795837"/>
            <a:ext cx="622934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896469" y="415048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138883" y="414230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857115" y="414230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are chasing 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are chasing Emile.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917891" y="481692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FF993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3277092" y="416725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3278969" y="421602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5221225" y="482944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969604" y="415188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002551" y="416005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613122" y="479583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9025413" y="419013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9031586" y="419013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3199935" y="422866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815427" y="4931521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3209212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4962787" y="417400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987250" y="426063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5102757" y="494723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9050639" y="426824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9042462" y="422866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477987" y="4931522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6662703" y="5198413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6578255" y="428525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6663723" y="5185312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522906" y="427215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611439" y="23700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1378734" y="5002156"/>
            <a:ext cx="196969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1709332" y="422738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“his”?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6775569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7417060" y="425055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“his”?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6756859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7435770" y="425055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8D98A6-C892-676B-921A-EEEFAB8F0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C1000FB-69ED-FC6C-A923-9BA272600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5DA05CB-A843-E309-EE20-0B4C8718995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CC9445-C0F0-3304-DC50-0281416F9AA2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3B2AC3-DD70-F3C1-8398-EF1F28A8E6D9}"/>
              </a:ext>
            </a:extLst>
          </p:cNvPr>
          <p:cNvSpPr txBox="1">
            <a:spLocks/>
          </p:cNvSpPr>
          <p:nvPr/>
        </p:nvSpPr>
        <p:spPr>
          <a:xfrm>
            <a:off x="1465553" y="485885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F7D59A8F-EBF2-464B-F06F-8207CD35F14F}"/>
              </a:ext>
            </a:extLst>
          </p:cNvPr>
          <p:cNvSpPr/>
          <p:nvPr/>
        </p:nvSpPr>
        <p:spPr>
          <a:xfrm rot="16200000">
            <a:off x="2125750" y="424686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8D5B61-5B50-9046-6944-97BAC6D2D0A5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458DEED-0BE4-4AA8-162C-8CA5B9BAD216}"/>
              </a:ext>
            </a:extLst>
          </p:cNvPr>
          <p:cNvSpPr txBox="1">
            <a:spLocks/>
          </p:cNvSpPr>
          <p:nvPr/>
        </p:nvSpPr>
        <p:spPr>
          <a:xfrm>
            <a:off x="1465554" y="486254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7BB70D9-9248-E887-6FDA-1E2BF25397F2}"/>
              </a:ext>
            </a:extLst>
          </p:cNvPr>
          <p:cNvSpPr/>
          <p:nvPr/>
        </p:nvSpPr>
        <p:spPr>
          <a:xfrm rot="16200000">
            <a:off x="2125752" y="425055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27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78288-FBF3-79D5-875D-68ECC3BC4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E3E282D-6675-567B-2B90-58B2824B0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1170381-964A-7E92-C390-446E688A130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49B6B7-EFC6-48B1-7A5D-0CEA415BE37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“next”?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182097-92DE-858D-70A6-3ED004379E56}"/>
              </a:ext>
            </a:extLst>
          </p:cNvPr>
          <p:cNvSpPr txBox="1">
            <a:spLocks/>
          </p:cNvSpPr>
          <p:nvPr/>
        </p:nvSpPr>
        <p:spPr>
          <a:xfrm>
            <a:off x="7703335" y="5033723"/>
            <a:ext cx="1969695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2091B36-F366-F597-CAF8-F0F1E23978C9}"/>
              </a:ext>
            </a:extLst>
          </p:cNvPr>
          <p:cNvSpPr/>
          <p:nvPr/>
        </p:nvSpPr>
        <p:spPr>
          <a:xfrm rot="16200000">
            <a:off x="8033933" y="422738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67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“In the shadows”?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020166" y="2662797"/>
            <a:ext cx="2743200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4468091" y="3450917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In the shadows, Scrambler plotted his next move.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356428" y="259948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59707" y="1541693"/>
            <a:ext cx="160960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6670345" y="163562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5400000">
            <a:off x="6889413" y="259958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5400000">
            <a:off x="2484946" y="252950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2352539" y="159621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16200000">
            <a:off x="4648538" y="419611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4302098" y="4911460"/>
            <a:ext cx="188667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16200000">
            <a:off x="10338352" y="4196116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B6BD221-0570-2194-C967-21BB11135F26}"/>
              </a:ext>
            </a:extLst>
          </p:cNvPr>
          <p:cNvSpPr/>
          <p:nvPr/>
        </p:nvSpPr>
        <p:spPr>
          <a:xfrm rot="16200000">
            <a:off x="8211123" y="4255503"/>
            <a:ext cx="1168601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7A1806-ED82-A1A1-E022-93860522DB88}"/>
              </a:ext>
            </a:extLst>
          </p:cNvPr>
          <p:cNvSpPr txBox="1">
            <a:spLocks/>
          </p:cNvSpPr>
          <p:nvPr/>
        </p:nvSpPr>
        <p:spPr>
          <a:xfrm>
            <a:off x="7637188" y="4888816"/>
            <a:ext cx="231647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126533" y="4882394"/>
            <a:ext cx="188667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A7FC994-AB7B-5932-3072-A24804C7BA33}"/>
              </a:ext>
            </a:extLst>
          </p:cNvPr>
          <p:cNvSpPr txBox="1">
            <a:spLocks/>
          </p:cNvSpPr>
          <p:nvPr/>
        </p:nvSpPr>
        <p:spPr>
          <a:xfrm>
            <a:off x="411419" y="4911460"/>
            <a:ext cx="2169969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588AF67D-39BB-3925-4CC7-C8C27CC0AB4F}"/>
              </a:ext>
            </a:extLst>
          </p:cNvPr>
          <p:cNvSpPr/>
          <p:nvPr/>
        </p:nvSpPr>
        <p:spPr>
          <a:xfrm rot="16200000">
            <a:off x="842154" y="429947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7F627241-4A4B-C480-3251-08B81BD95736}"/>
              </a:ext>
            </a:extLst>
          </p:cNvPr>
          <p:cNvSpPr txBox="1">
            <a:spLocks/>
          </p:cNvSpPr>
          <p:nvPr/>
        </p:nvSpPr>
        <p:spPr>
          <a:xfrm>
            <a:off x="8878446" y="163562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8EED371B-7C71-AE31-F2AD-52817752F247}"/>
              </a:ext>
            </a:extLst>
          </p:cNvPr>
          <p:cNvSpPr/>
          <p:nvPr/>
        </p:nvSpPr>
        <p:spPr>
          <a:xfrm rot="5400000">
            <a:off x="9097514" y="259958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12" grpId="0" animBg="1"/>
      <p:bldP spid="14" grpId="0" animBg="1"/>
      <p:bldP spid="22" grpId="0" animBg="1"/>
      <p:bldP spid="17" grpId="0" animBg="1"/>
      <p:bldP spid="18" grpId="0" animBg="1"/>
      <p:bldP spid="20" grpId="0" animBg="1"/>
      <p:bldP spid="23" grpId="0" animBg="1"/>
      <p:bldP spid="24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are chasing 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are chasing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 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9291791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9502204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2829559" y="4993629"/>
            <a:ext cx="7800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new punctuation today.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13028655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8467239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5884270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4629644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are chasing 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pack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of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are chasing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0453160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inverted commas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6AEC446-C412-C77F-F5D7-9E4C3C17C41E}"/>
              </a:ext>
            </a:extLst>
          </p:cNvPr>
          <p:cNvSpPr txBox="1"/>
          <p:nvPr/>
        </p:nvSpPr>
        <p:spPr>
          <a:xfrm>
            <a:off x="2943859" y="4439632"/>
            <a:ext cx="8609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brand-new bit of punctuation – </a:t>
            </a:r>
            <a:r>
              <a:rPr lang="en-GB" sz="2400" u="sng" dirty="0"/>
              <a:t>parentheses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259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4759477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16FE4B-8267-DA14-0105-FBFE2CA0C9D9}"/>
              </a:ext>
            </a:extLst>
          </p:cNvPr>
          <p:cNvSpPr txBox="1"/>
          <p:nvPr/>
        </p:nvSpPr>
        <p:spPr>
          <a:xfrm>
            <a:off x="2943859" y="4439632"/>
            <a:ext cx="8609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brand-new bit of punctuation – </a:t>
            </a:r>
            <a:r>
              <a:rPr lang="en-GB" sz="2400" u="sng" dirty="0"/>
              <a:t>parentheses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6066845" y="301434"/>
            <a:ext cx="5523346" cy="22755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Parentheses: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 extra information to a sentence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the sentence still makes sense 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without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3" y="301434"/>
            <a:ext cx="4892384" cy="22755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 are: </a:t>
            </a:r>
          </a:p>
          <a:p>
            <a:pPr marL="1884363" indent="-720725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brackets ()</a:t>
            </a:r>
          </a:p>
          <a:p>
            <a:pPr marL="1884363" indent="-720725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dashes --</a:t>
            </a:r>
          </a:p>
          <a:p>
            <a:pPr marL="1884363" indent="-720725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commas ,,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A70912-7F49-DB67-AB61-0D0A0151A9A1}"/>
              </a:ext>
            </a:extLst>
          </p:cNvPr>
          <p:cNvSpPr txBox="1">
            <a:spLocks/>
          </p:cNvSpPr>
          <p:nvPr/>
        </p:nvSpPr>
        <p:spPr>
          <a:xfrm>
            <a:off x="586508" y="2878378"/>
            <a:ext cx="11018984" cy="343005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example: 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 (Fluffy, Whiskers, and Mittens).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movie (a thriller) kept me on the edge of my seat. 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(who was a fast runner) couldn’t sit still.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86508" y="2878377"/>
            <a:ext cx="11018984" cy="343005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example: 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 (</a:t>
            </a:r>
            <a:r>
              <a:rPr lang="en-GB" sz="2800" strike="sngStrike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Fluffy, Whiskers, and Mittens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).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movie </a:t>
            </a:r>
            <a:r>
              <a:rPr lang="en-GB" sz="2800" strike="sngStrike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 thriller)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kept me on the edge of my seat. 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800" strike="sngStrike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(who was a fast runner)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couldn’t sit still. </a:t>
            </a:r>
          </a:p>
        </p:txBody>
      </p: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571207" y="301434"/>
            <a:ext cx="11018984" cy="13611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Parentheses: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 extra information to a sentence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the sentence still makes sense 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without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A70912-7F49-DB67-AB61-0D0A0151A9A1}"/>
              </a:ext>
            </a:extLst>
          </p:cNvPr>
          <p:cNvSpPr txBox="1">
            <a:spLocks/>
          </p:cNvSpPr>
          <p:nvPr/>
        </p:nvSpPr>
        <p:spPr>
          <a:xfrm>
            <a:off x="571207" y="1816198"/>
            <a:ext cx="11018984" cy="110840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parentheses: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 (Fluffy, Whiskers, and Mittens).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1207" y="3957320"/>
            <a:ext cx="11018984" cy="101184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68288" indent="-268288" defTabSz="989013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you remove the words in brackets, the sentence still makes sense: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3511A1-F4D3-F627-63D1-F59270A1CBDC}"/>
              </a:ext>
            </a:extLst>
          </p:cNvPr>
          <p:cNvSpPr txBox="1">
            <a:spLocks/>
          </p:cNvSpPr>
          <p:nvPr/>
        </p:nvSpPr>
        <p:spPr>
          <a:xfrm>
            <a:off x="586508" y="5876291"/>
            <a:ext cx="11018984" cy="680275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EF3E1D-9240-C47B-50ED-ED26C6303163}"/>
              </a:ext>
            </a:extLst>
          </p:cNvPr>
          <p:cNvSpPr txBox="1">
            <a:spLocks/>
          </p:cNvSpPr>
          <p:nvPr/>
        </p:nvSpPr>
        <p:spPr>
          <a:xfrm>
            <a:off x="586508" y="3037048"/>
            <a:ext cx="11018984" cy="80782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Fluffy, Whiskers, and Mittens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)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FEE6D73-307C-8E5E-B1AD-EBC16033AADA}"/>
              </a:ext>
            </a:extLst>
          </p:cNvPr>
          <p:cNvSpPr txBox="1">
            <a:spLocks/>
          </p:cNvSpPr>
          <p:nvPr/>
        </p:nvSpPr>
        <p:spPr>
          <a:xfrm>
            <a:off x="586508" y="5081608"/>
            <a:ext cx="11018984" cy="67988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have three cats (</a:t>
            </a:r>
            <a:r>
              <a:rPr lang="en-GB" sz="2800" strike="sngStrike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Fluffy, Whiskers, and Mittens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58739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" grpId="0" animBg="1"/>
      <p:bldP spid="3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586508" y="177609"/>
            <a:ext cx="11018984" cy="121332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Parentheses: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 extra information to a sentence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the sentence still makes sense </a:t>
            </a:r>
            <a:r>
              <a:rPr lang="en-GB" sz="24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A70912-7F49-DB67-AB61-0D0A0151A9A1}"/>
              </a:ext>
            </a:extLst>
          </p:cNvPr>
          <p:cNvSpPr txBox="1">
            <a:spLocks/>
          </p:cNvSpPr>
          <p:nvPr/>
        </p:nvSpPr>
        <p:spPr>
          <a:xfrm>
            <a:off x="586508" y="1505297"/>
            <a:ext cx="11018984" cy="91080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parentheses: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boy, who was a fast runner, couldn’t sit still.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1207" y="3255049"/>
            <a:ext cx="11018984" cy="101184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68288" indent="-268288" defTabSz="989013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you remove the words in between the commas, the sentence still makes sense: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3511A1-F4D3-F627-63D1-F59270A1CBDC}"/>
              </a:ext>
            </a:extLst>
          </p:cNvPr>
          <p:cNvSpPr txBox="1">
            <a:spLocks/>
          </p:cNvSpPr>
          <p:nvPr/>
        </p:nvSpPr>
        <p:spPr>
          <a:xfrm>
            <a:off x="586508" y="5175494"/>
            <a:ext cx="11018984" cy="680275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 couldn’t sit still.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EF3E1D-9240-C47B-50ED-ED26C6303163}"/>
              </a:ext>
            </a:extLst>
          </p:cNvPr>
          <p:cNvSpPr txBox="1">
            <a:spLocks/>
          </p:cNvSpPr>
          <p:nvPr/>
        </p:nvSpPr>
        <p:spPr>
          <a:xfrm>
            <a:off x="601809" y="2530462"/>
            <a:ext cx="11018984" cy="61022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,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who was a fast runner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,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couldn’t sit still.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FEE6D73-307C-8E5E-B1AD-EBC16033AADA}"/>
              </a:ext>
            </a:extLst>
          </p:cNvPr>
          <p:cNvSpPr txBox="1">
            <a:spLocks/>
          </p:cNvSpPr>
          <p:nvPr/>
        </p:nvSpPr>
        <p:spPr>
          <a:xfrm>
            <a:off x="586508" y="4381252"/>
            <a:ext cx="11018984" cy="67988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</a:t>
            </a:r>
            <a:r>
              <a:rPr lang="en-GB" sz="2400" strike="sngStrike" dirty="0">
                <a:solidFill>
                  <a:srgbClr val="FF0000"/>
                </a:solidFill>
                <a:ea typeface="Andika"/>
                <a:cs typeface="Andika"/>
              </a:rPr>
              <a:t>, who was a fast runner,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couldn’t sit still.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BE5DA04-7BE4-B95A-0CE3-9F4C56A257BC}"/>
              </a:ext>
            </a:extLst>
          </p:cNvPr>
          <p:cNvSpPr txBox="1">
            <a:spLocks/>
          </p:cNvSpPr>
          <p:nvPr/>
        </p:nvSpPr>
        <p:spPr>
          <a:xfrm>
            <a:off x="601809" y="5970127"/>
            <a:ext cx="11018984" cy="61022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should be familiar as it is a </a:t>
            </a:r>
            <a:r>
              <a:rPr lang="en-GB" sz="24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clause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840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" grpId="0" animBg="1"/>
      <p:bldP spid="3" grpId="0" animBg="1"/>
      <p:bldP spid="9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571207" y="301434"/>
            <a:ext cx="11018984" cy="13611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Parentheses: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 extra information to a sentence </a:t>
            </a:r>
          </a:p>
          <a:p>
            <a:pPr marL="989013" indent="-72072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the sentence still makes sense 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without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A70912-7F49-DB67-AB61-0D0A0151A9A1}"/>
              </a:ext>
            </a:extLst>
          </p:cNvPr>
          <p:cNvSpPr txBox="1">
            <a:spLocks/>
          </p:cNvSpPr>
          <p:nvPr/>
        </p:nvSpPr>
        <p:spPr>
          <a:xfrm>
            <a:off x="571207" y="1816198"/>
            <a:ext cx="11018984" cy="110840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parentheses:</a:t>
            </a:r>
          </a:p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movie - a thriller - kept me on the edge of my seat.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571207" y="3957320"/>
            <a:ext cx="11018984" cy="101184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68288" indent="-268288" defTabSz="989013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you remove the words in between the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dashes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 sentence still makes sense: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3511A1-F4D3-F627-63D1-F59270A1CBDC}"/>
              </a:ext>
            </a:extLst>
          </p:cNvPr>
          <p:cNvSpPr txBox="1">
            <a:spLocks/>
          </p:cNvSpPr>
          <p:nvPr/>
        </p:nvSpPr>
        <p:spPr>
          <a:xfrm>
            <a:off x="586508" y="5876291"/>
            <a:ext cx="11018984" cy="680275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movie kept me on the edge of my seat.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EF3E1D-9240-C47B-50ED-ED26C6303163}"/>
              </a:ext>
            </a:extLst>
          </p:cNvPr>
          <p:cNvSpPr txBox="1">
            <a:spLocks/>
          </p:cNvSpPr>
          <p:nvPr/>
        </p:nvSpPr>
        <p:spPr>
          <a:xfrm>
            <a:off x="586508" y="3037048"/>
            <a:ext cx="11018984" cy="80782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movie </a:t>
            </a:r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-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a thriller </a:t>
            </a:r>
            <a:r>
              <a:rPr lang="en-GB" sz="2800" dirty="0">
                <a:solidFill>
                  <a:srgbClr val="FF0000"/>
                </a:solidFill>
                <a:ea typeface="Andika"/>
                <a:cs typeface="Andika"/>
              </a:rPr>
              <a:t>-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kept me on the edge of my seat.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FEE6D73-307C-8E5E-B1AD-EBC16033AADA}"/>
              </a:ext>
            </a:extLst>
          </p:cNvPr>
          <p:cNvSpPr txBox="1">
            <a:spLocks/>
          </p:cNvSpPr>
          <p:nvPr/>
        </p:nvSpPr>
        <p:spPr>
          <a:xfrm>
            <a:off x="586508" y="5081608"/>
            <a:ext cx="11018984" cy="67988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95350" indent="-452438" defTabSz="989013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movie </a:t>
            </a:r>
            <a:r>
              <a:rPr lang="en-GB" sz="2800" strike="sngStrike" dirty="0">
                <a:solidFill>
                  <a:srgbClr val="FF0000"/>
                </a:solidFill>
                <a:ea typeface="Andika"/>
                <a:cs typeface="Andika"/>
              </a:rPr>
              <a:t>- a thriller -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kept me on the edge of my seat. </a:t>
            </a:r>
          </a:p>
        </p:txBody>
      </p:sp>
    </p:spTree>
    <p:extLst>
      <p:ext uri="{BB962C8B-B14F-4D97-AF65-F5344CB8AC3E}">
        <p14:creationId xmlns:p14="http://schemas.microsoft.com/office/powerpoint/2010/main" val="225850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" grpId="0" animBg="1"/>
      <p:bldP spid="3" grpId="0" animBg="1"/>
      <p:bldP spid="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09728"/>
            <a:ext cx="11377035" cy="8416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combine the 2 sentences into 1 sentence using parentheses: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407481" y="2363132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man, who was a great dancer, walked confidently to the dance floor.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750460" y="122643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AF96C34C-B0C8-C318-09B9-51E41866768A}"/>
              </a:ext>
            </a:extLst>
          </p:cNvPr>
          <p:cNvSpPr txBox="1">
            <a:spLocks/>
          </p:cNvSpPr>
          <p:nvPr/>
        </p:nvSpPr>
        <p:spPr>
          <a:xfrm>
            <a:off x="434993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The man was a great dancer.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FA2D508-AA70-FE7E-609C-65AE170FC934}"/>
              </a:ext>
            </a:extLst>
          </p:cNvPr>
          <p:cNvSpPr txBox="1">
            <a:spLocks/>
          </p:cNvSpPr>
          <p:nvPr/>
        </p:nvSpPr>
        <p:spPr>
          <a:xfrm>
            <a:off x="7264815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man walked confidently to the dance floor.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9C0D50-80C5-3B9D-97AA-8A485174856A}"/>
              </a:ext>
            </a:extLst>
          </p:cNvPr>
          <p:cNvSpPr txBox="1">
            <a:spLocks/>
          </p:cNvSpPr>
          <p:nvPr/>
        </p:nvSpPr>
        <p:spPr>
          <a:xfrm>
            <a:off x="400337" y="6011174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(who walked confidently to the dance floor) was a great dancer .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D8A796F-162E-A7D6-83D3-3108CAF06B22}"/>
              </a:ext>
            </a:extLst>
          </p:cNvPr>
          <p:cNvSpPr txBox="1">
            <a:spLocks/>
          </p:cNvSpPr>
          <p:nvPr/>
        </p:nvSpPr>
        <p:spPr>
          <a:xfrm>
            <a:off x="400337" y="3574429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(who was a great dancer) walked confidently to the dance floor.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7834A0F-238F-0298-5A15-0DFA03BF3634}"/>
              </a:ext>
            </a:extLst>
          </p:cNvPr>
          <p:cNvSpPr txBox="1">
            <a:spLocks/>
          </p:cNvSpPr>
          <p:nvPr/>
        </p:nvSpPr>
        <p:spPr>
          <a:xfrm>
            <a:off x="407481" y="4785726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- who was a great dancer - walked confidently to the dance floor.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E2E03E-8CC5-D5AF-A62D-48471191348A}"/>
              </a:ext>
            </a:extLst>
          </p:cNvPr>
          <p:cNvSpPr txBox="1">
            <a:spLocks/>
          </p:cNvSpPr>
          <p:nvPr/>
        </p:nvSpPr>
        <p:spPr>
          <a:xfrm>
            <a:off x="5411181" y="3097901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D24E59B-0205-4E66-F077-CB925DBF9CB2}"/>
              </a:ext>
            </a:extLst>
          </p:cNvPr>
          <p:cNvSpPr txBox="1">
            <a:spLocks/>
          </p:cNvSpPr>
          <p:nvPr/>
        </p:nvSpPr>
        <p:spPr>
          <a:xfrm>
            <a:off x="5411179" y="4293950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70714B6-29D5-FE0A-A233-F4A95A2324B4}"/>
              </a:ext>
            </a:extLst>
          </p:cNvPr>
          <p:cNvSpPr txBox="1">
            <a:spLocks/>
          </p:cNvSpPr>
          <p:nvPr/>
        </p:nvSpPr>
        <p:spPr>
          <a:xfrm>
            <a:off x="5418323" y="5532183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</p:spTree>
    <p:extLst>
      <p:ext uri="{BB962C8B-B14F-4D97-AF65-F5344CB8AC3E}">
        <p14:creationId xmlns:p14="http://schemas.microsoft.com/office/powerpoint/2010/main" val="205762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 animBg="1"/>
      <p:bldP spid="74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1" grpId="0" animBg="1"/>
      <p:bldP spid="2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09728"/>
            <a:ext cx="11377035" cy="8416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combine the 2 sentences into 1 sentence using parentheses: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407481" y="2363132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was a lot of traffic (mainly sports cars).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750460" y="122643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AF96C34C-B0C8-C318-09B9-51E41866768A}"/>
              </a:ext>
            </a:extLst>
          </p:cNvPr>
          <p:cNvSpPr txBox="1">
            <a:spLocks/>
          </p:cNvSpPr>
          <p:nvPr/>
        </p:nvSpPr>
        <p:spPr>
          <a:xfrm>
            <a:off x="434993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There was a lot of traffic.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FA2D508-AA70-FE7E-609C-65AE170FC934}"/>
              </a:ext>
            </a:extLst>
          </p:cNvPr>
          <p:cNvSpPr txBox="1">
            <a:spLocks/>
          </p:cNvSpPr>
          <p:nvPr/>
        </p:nvSpPr>
        <p:spPr>
          <a:xfrm>
            <a:off x="7264815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There were mainly sports cars in the traffic.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9C0D50-80C5-3B9D-97AA-8A485174856A}"/>
              </a:ext>
            </a:extLst>
          </p:cNvPr>
          <p:cNvSpPr txBox="1">
            <a:spLocks/>
          </p:cNvSpPr>
          <p:nvPr/>
        </p:nvSpPr>
        <p:spPr>
          <a:xfrm>
            <a:off x="400337" y="6011174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were mainly sports cars in the traffic (there was a lot of traffic).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D8A796F-162E-A7D6-83D3-3108CAF06B22}"/>
              </a:ext>
            </a:extLst>
          </p:cNvPr>
          <p:cNvSpPr txBox="1">
            <a:spLocks/>
          </p:cNvSpPr>
          <p:nvPr/>
        </p:nvSpPr>
        <p:spPr>
          <a:xfrm>
            <a:off x="400337" y="3574429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There was a lot of traffic, mainly sports cars.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7834A0F-238F-0298-5A15-0DFA03BF3634}"/>
              </a:ext>
            </a:extLst>
          </p:cNvPr>
          <p:cNvSpPr txBox="1">
            <a:spLocks/>
          </p:cNvSpPr>
          <p:nvPr/>
        </p:nvSpPr>
        <p:spPr>
          <a:xfrm>
            <a:off x="407481" y="4785726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There was a lot of traffic - mainly sports cars.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E2E03E-8CC5-D5AF-A62D-48471191348A}"/>
              </a:ext>
            </a:extLst>
          </p:cNvPr>
          <p:cNvSpPr txBox="1">
            <a:spLocks/>
          </p:cNvSpPr>
          <p:nvPr/>
        </p:nvSpPr>
        <p:spPr>
          <a:xfrm>
            <a:off x="5411181" y="3097901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D24E59B-0205-4E66-F077-CB925DBF9CB2}"/>
              </a:ext>
            </a:extLst>
          </p:cNvPr>
          <p:cNvSpPr txBox="1">
            <a:spLocks/>
          </p:cNvSpPr>
          <p:nvPr/>
        </p:nvSpPr>
        <p:spPr>
          <a:xfrm>
            <a:off x="5411179" y="4293950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70714B6-29D5-FE0A-A233-F4A95A2324B4}"/>
              </a:ext>
            </a:extLst>
          </p:cNvPr>
          <p:cNvSpPr txBox="1">
            <a:spLocks/>
          </p:cNvSpPr>
          <p:nvPr/>
        </p:nvSpPr>
        <p:spPr>
          <a:xfrm>
            <a:off x="5418323" y="5532183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0903A3-3E8E-2231-51EB-D152D2D6FEEF}"/>
              </a:ext>
            </a:extLst>
          </p:cNvPr>
          <p:cNvSpPr txBox="1">
            <a:spLocks/>
          </p:cNvSpPr>
          <p:nvPr/>
        </p:nvSpPr>
        <p:spPr>
          <a:xfrm>
            <a:off x="10963564" y="1745959"/>
            <a:ext cx="1191327" cy="144878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 comma next to a full stop.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1FE801FE-9DF7-0A34-AFB0-6E3BA02D8395}"/>
              </a:ext>
            </a:extLst>
          </p:cNvPr>
          <p:cNvCxnSpPr>
            <a:cxnSpLocks/>
          </p:cNvCxnSpPr>
          <p:nvPr/>
        </p:nvCxnSpPr>
        <p:spPr>
          <a:xfrm flipH="1">
            <a:off x="10732655" y="3097901"/>
            <a:ext cx="489527" cy="72595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06E35946-8F9B-E685-D2BF-9B0AE0230679}"/>
              </a:ext>
            </a:extLst>
          </p:cNvPr>
          <p:cNvSpPr txBox="1">
            <a:spLocks/>
          </p:cNvSpPr>
          <p:nvPr/>
        </p:nvSpPr>
        <p:spPr>
          <a:xfrm>
            <a:off x="11000672" y="3821044"/>
            <a:ext cx="1191327" cy="144878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 dash next to a full stop.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7A8E860-06B5-C159-BC91-A9104D76446B}"/>
              </a:ext>
            </a:extLst>
          </p:cNvPr>
          <p:cNvCxnSpPr>
            <a:cxnSpLocks/>
          </p:cNvCxnSpPr>
          <p:nvPr/>
        </p:nvCxnSpPr>
        <p:spPr>
          <a:xfrm flipH="1">
            <a:off x="10853249" y="4744380"/>
            <a:ext cx="224326" cy="32576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848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 animBg="1"/>
      <p:bldP spid="74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1" grpId="0" animBg="1"/>
      <p:bldP spid="22" grpId="0" animBg="1"/>
      <p:bldP spid="6" grpId="0" animBg="1"/>
      <p:bldP spid="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109728"/>
            <a:ext cx="11377035" cy="8416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TURN:  Combine the 2 sentences into 1 sentence using parentheses in 3 ways: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407481" y="2363132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dog, which was big and scary, barked all day.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750460" y="122643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AF96C34C-B0C8-C318-09B9-51E41866768A}"/>
              </a:ext>
            </a:extLst>
          </p:cNvPr>
          <p:cNvSpPr txBox="1">
            <a:spLocks/>
          </p:cNvSpPr>
          <p:nvPr/>
        </p:nvSpPr>
        <p:spPr>
          <a:xfrm>
            <a:off x="434993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The dog was big and scary.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FA2D508-AA70-FE7E-609C-65AE170FC934}"/>
              </a:ext>
            </a:extLst>
          </p:cNvPr>
          <p:cNvSpPr txBox="1">
            <a:spLocks/>
          </p:cNvSpPr>
          <p:nvPr/>
        </p:nvSpPr>
        <p:spPr>
          <a:xfrm>
            <a:off x="7264815" y="1145030"/>
            <a:ext cx="4519701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dog barked all day.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9C0D50-80C5-3B9D-97AA-8A485174856A}"/>
              </a:ext>
            </a:extLst>
          </p:cNvPr>
          <p:cNvSpPr txBox="1">
            <a:spLocks/>
          </p:cNvSpPr>
          <p:nvPr/>
        </p:nvSpPr>
        <p:spPr>
          <a:xfrm>
            <a:off x="400337" y="6011174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dog, which barked all day, was big and scary.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D8A796F-162E-A7D6-83D3-3108CAF06B22}"/>
              </a:ext>
            </a:extLst>
          </p:cNvPr>
          <p:cNvSpPr txBox="1">
            <a:spLocks/>
          </p:cNvSpPr>
          <p:nvPr/>
        </p:nvSpPr>
        <p:spPr>
          <a:xfrm>
            <a:off x="400337" y="3574429"/>
            <a:ext cx="11349527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The dog - which was big and scary - barked all day.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7834A0F-238F-0298-5A15-0DFA03BF3634}"/>
              </a:ext>
            </a:extLst>
          </p:cNvPr>
          <p:cNvSpPr txBox="1">
            <a:spLocks/>
          </p:cNvSpPr>
          <p:nvPr/>
        </p:nvSpPr>
        <p:spPr>
          <a:xfrm>
            <a:off x="407481" y="4785726"/>
            <a:ext cx="1134238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The dog (which was big and scary) barked all day.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E2E03E-8CC5-D5AF-A62D-48471191348A}"/>
              </a:ext>
            </a:extLst>
          </p:cNvPr>
          <p:cNvSpPr txBox="1">
            <a:spLocks/>
          </p:cNvSpPr>
          <p:nvPr/>
        </p:nvSpPr>
        <p:spPr>
          <a:xfrm>
            <a:off x="5411181" y="3097901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D24E59B-0205-4E66-F077-CB925DBF9CB2}"/>
              </a:ext>
            </a:extLst>
          </p:cNvPr>
          <p:cNvSpPr txBox="1">
            <a:spLocks/>
          </p:cNvSpPr>
          <p:nvPr/>
        </p:nvSpPr>
        <p:spPr>
          <a:xfrm>
            <a:off x="5411179" y="4293950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70714B6-29D5-FE0A-A233-F4A95A2324B4}"/>
              </a:ext>
            </a:extLst>
          </p:cNvPr>
          <p:cNvSpPr txBox="1">
            <a:spLocks/>
          </p:cNvSpPr>
          <p:nvPr/>
        </p:nvSpPr>
        <p:spPr>
          <a:xfrm>
            <a:off x="5418323" y="5532183"/>
            <a:ext cx="1327841" cy="36714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360363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</p:spTree>
    <p:extLst>
      <p:ext uri="{BB962C8B-B14F-4D97-AF65-F5344CB8AC3E}">
        <p14:creationId xmlns:p14="http://schemas.microsoft.com/office/powerpoint/2010/main" val="329573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 animBg="1"/>
      <p:bldP spid="74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are chasing 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may have spotted that parentheses work alongside relative clauses.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5718F35-958E-D72A-66B7-E82AFE1BE9E0}"/>
              </a:ext>
            </a:extLst>
          </p:cNvPr>
          <p:cNvSpPr txBox="1">
            <a:spLocks/>
          </p:cNvSpPr>
          <p:nvPr/>
        </p:nvSpPr>
        <p:spPr>
          <a:xfrm>
            <a:off x="407480" y="2170389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the difference between parenthes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and parenthes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6EFB45-17E1-A850-72CE-B117E670D49A}"/>
              </a:ext>
            </a:extLst>
          </p:cNvPr>
          <p:cNvSpPr txBox="1">
            <a:spLocks/>
          </p:cNvSpPr>
          <p:nvPr/>
        </p:nvSpPr>
        <p:spPr>
          <a:xfrm>
            <a:off x="407479" y="3909340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 parenthes</a:t>
            </a:r>
            <a:r>
              <a:rPr lang="en-GB" sz="3600" b="1" u="sng" dirty="0">
                <a:solidFill>
                  <a:schemeClr val="bg1"/>
                </a:solidFill>
                <a:ea typeface="Andika"/>
                <a:cs typeface="Andika"/>
              </a:rPr>
              <a:t>i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 – singular</a:t>
            </a:r>
          </a:p>
          <a:p>
            <a:r>
              <a:rPr lang="en-GB" sz="3600" b="1" u="sng" dirty="0">
                <a:solidFill>
                  <a:schemeClr val="bg1"/>
                </a:solidFill>
                <a:ea typeface="Andika"/>
                <a:cs typeface="Andika"/>
              </a:rPr>
              <a:t>Two</a:t>
            </a:r>
            <a:r>
              <a:rPr lang="en-GB" sz="3600" b="1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parenthes</a:t>
            </a:r>
            <a:r>
              <a:rPr lang="en-GB" sz="3600" b="1" u="sng" dirty="0">
                <a:solidFill>
                  <a:schemeClr val="bg1"/>
                </a:solidFill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 - plural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8348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Aimee's circuits hummed (she was calculating the probability of escape).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09599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252549" y="4759086"/>
            <a:ext cx="115694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punctuated correctly.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two brackets, and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last bracket is before the full stop. 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BC58FC4-91DA-AF59-F39E-78E1D6ED7B9B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Aimee's circuits hummed (she was calculating the probability of escape).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grinned 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- it was never a good sign -.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There is no need for the second dash before the full stop. 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0B9352-24CE-BC2D-3966-FFAF31886FE5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grinned 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- it was never a good sign.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Aimee’s eyes flickered (she had discovered a hidden code in the transmission).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3"/>
            <a:ext cx="11661196" cy="590854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5E5B810-F6BB-25D5-C891-A8EC69745C5C}"/>
              </a:ext>
            </a:extLst>
          </p:cNvPr>
          <p:cNvSpPr txBox="1"/>
          <p:nvPr/>
        </p:nvSpPr>
        <p:spPr>
          <a:xfrm>
            <a:off x="252549" y="2744775"/>
            <a:ext cx="116091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Aimee’s eyes flickered (she had discovered a hidden code in the transmission).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401D54-DB71-5F08-D0AB-C2562D2FE516}"/>
              </a:ext>
            </a:extLst>
          </p:cNvPr>
          <p:cNvSpPr txBox="1"/>
          <p:nvPr/>
        </p:nvSpPr>
        <p:spPr>
          <a:xfrm>
            <a:off x="252549" y="4759086"/>
            <a:ext cx="115694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punctuated correctly.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two brackets, and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last bracket is before the full stop. 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flicked a switch (the room plunged into darkness.)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3"/>
            <a:ext cx="11686904" cy="587044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9C41F82-F387-4F4C-B317-EF879D76F0D7}"/>
              </a:ext>
            </a:extLst>
          </p:cNvPr>
          <p:cNvSpPr txBox="1"/>
          <p:nvPr/>
        </p:nvSpPr>
        <p:spPr>
          <a:xfrm>
            <a:off x="311261" y="5675515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full stop should have been after the bracket.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AD22C5-E1B0-9447-136A-8F18121356FC}"/>
              </a:ext>
            </a:extLst>
          </p:cNvPr>
          <p:cNvSpPr txBox="1"/>
          <p:nvPr/>
        </p:nvSpPr>
        <p:spPr>
          <a:xfrm>
            <a:off x="252548" y="2218421"/>
            <a:ext cx="1168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flicked a switch (the room plunged into darkness).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Emile floated above the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ground - anti-gravity boots were his best invention yet.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3D92B8B-C943-09E8-7738-FCBACB3A3576}"/>
              </a:ext>
            </a:extLst>
          </p:cNvPr>
          <p:cNvSpPr txBox="1"/>
          <p:nvPr/>
        </p:nvSpPr>
        <p:spPr>
          <a:xfrm>
            <a:off x="292190" y="5721239"/>
            <a:ext cx="11569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There’s no need for a second dash before the full stop.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A2515E-A4B6-BFA9-9F84-2A70B429028B}"/>
              </a:ext>
            </a:extLst>
          </p:cNvPr>
          <p:cNvSpPr txBox="1"/>
          <p:nvPr/>
        </p:nvSpPr>
        <p:spPr>
          <a:xfrm>
            <a:off x="252549" y="2390924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Emile floated above the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ground - anti-gravity boots were his best invention yet.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533548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hacked the security system - it took her exactly 0.42 seconds-.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F36AC2-E4C9-0EEC-C99E-67FCA96F630F}"/>
              </a:ext>
            </a:extLst>
          </p:cNvPr>
          <p:cNvSpPr txBox="1"/>
          <p:nvPr/>
        </p:nvSpPr>
        <p:spPr>
          <a:xfrm>
            <a:off x="252548" y="5667130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There is no need for the second dash before the full stop.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5A1361-BCBF-A440-702D-D1C88DBD1E61}"/>
              </a:ext>
            </a:extLst>
          </p:cNvPr>
          <p:cNvSpPr txBox="1"/>
          <p:nvPr/>
        </p:nvSpPr>
        <p:spPr>
          <a:xfrm>
            <a:off x="252549" y="2533548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hacked the security system - it took her exactly 0.42 seconds.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B176C9-0338-CAB3-FEEF-4E4C876C4DE3}"/>
              </a:ext>
            </a:extLst>
          </p:cNvPr>
          <p:cNvSpPr txBox="1"/>
          <p:nvPr/>
        </p:nvSpPr>
        <p:spPr>
          <a:xfrm>
            <a:off x="355464" y="2402176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Emile activated his cloaking device, which still had a few glitches, and disappeared.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87997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37A1A3-5A95-2356-DFE3-F39F283CFF24}"/>
              </a:ext>
            </a:extLst>
          </p:cNvPr>
          <p:cNvSpPr txBox="1"/>
          <p:nvPr/>
        </p:nvSpPr>
        <p:spPr>
          <a:xfrm>
            <a:off x="292190" y="5721239"/>
            <a:ext cx="11569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313485-CA50-FA00-075C-4973B81BC89C}"/>
              </a:ext>
            </a:extLst>
          </p:cNvPr>
          <p:cNvSpPr txBox="1"/>
          <p:nvPr/>
        </p:nvSpPr>
        <p:spPr>
          <a:xfrm>
            <a:off x="355464" y="2402176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Emile activated his cloaking device, which still had a few glitches, and disappeared.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822604"/>
            <a:ext cx="116121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Scrambler tightened his grip on the control panel (the ship’s alarms blaring in warning and accelerated).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20137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6FFB52-0AB0-6582-3A22-16BB2C5BBC12}"/>
              </a:ext>
            </a:extLst>
          </p:cNvPr>
          <p:cNvSpPr txBox="1"/>
          <p:nvPr/>
        </p:nvSpPr>
        <p:spPr>
          <a:xfrm>
            <a:off x="369977" y="5713102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last bracket is in the </a:t>
            </a:r>
            <a:r>
              <a:rPr lang="en-GB" sz="2800">
                <a:solidFill>
                  <a:schemeClr val="bg1"/>
                </a:solidFill>
                <a:latin typeface="Andika" panose="02000000000000000000" pitchFamily="2" charset="0"/>
              </a:rPr>
              <a:t>wrong place. 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300AD5-DECC-CD74-3164-DC4CFE318A88}"/>
              </a:ext>
            </a:extLst>
          </p:cNvPr>
          <p:cNvSpPr txBox="1"/>
          <p:nvPr/>
        </p:nvSpPr>
        <p:spPr>
          <a:xfrm>
            <a:off x="227421" y="2822604"/>
            <a:ext cx="116121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Scrambler tightened his grip on the control panel (the ship’s alarms blaring in warning) and accelerated.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(who had already calculated the odds) 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(the mischievous one)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Aimee, despite the danger,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Scrambler, known for his pranks,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– always one step ahead – had already planned their escape.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44444E-6 L -0.21341 0.0875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8A395-9E24-3114-6B1C-B845B8E400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47A3119-2FFE-99C0-CEFB-3335AFAFB9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D5CC437-8A4A-F224-5A18-CBF20F8F1BCA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6763E3C-ECB4-52B0-6C5B-43DBD990C1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5BE66A3-F808-79AB-4C40-F0DF1648D2A1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07D2FC-E0C5-D9A9-F5DF-3AB3E090B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D2B938F-E632-36F6-9B0E-2B45FD1C22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87796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A323D79-EF61-9AE4-CCF6-DB1EC40016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(who had already calculated the odds)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(the mischievous one)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Aimee, despite the danger,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Scrambler, known for his pranks,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– always one step ahead – had already planned their escape.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E7C2E0A-3046-A8D2-508D-26DFC90F09FD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8F9449E-A7E3-538A-B6A0-0F7F4EC376CA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F8E6FE-84FC-5F53-3410-E81B7842C982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E5CAFD4-F6B6-D445-87A5-3EDC449E5A0C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B088977-85EA-7158-84EA-96374F366DC3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536D4E2-96F9-3AE4-670B-88D2B15B881F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C52D6E9-A0C6-6F95-DA0C-0FD4305AD23D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EA86FFC-239D-84F9-311D-A5211E79605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C9351B3-D7C7-7D39-E58D-389B090C1F42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EC6DC5A-5A90-C44C-599E-A8638E065078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1B69BA-16CF-2A40-4B7B-9D2BBF13D646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8C8D28E-FF08-697A-C148-41B2358A3B92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479FBE0-9BC6-6256-89E1-78D99AFD5FBB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CE7036D-B646-7B32-FB8C-E02B48AFAA2F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8795FA7-7DE6-62EA-147E-43BB2935D774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39816CE-D8C6-8D85-202C-835B70AD6773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07C2283-CABF-B47F-9445-64252D06829B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5CD1CC8-2B7A-2984-26B7-4DA06AD6B0F3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6B1C4C7-0091-9D77-B31F-9DEC8C9D44FC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D5B7E99-7535-7EE2-F93B-39E559E1EF88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82C2E7E-04F9-A9CF-DCFD-16789E9F47BA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8B3509A-B47C-E2E6-497E-82230C2F7F9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2E1D104-471B-C86B-F9C7-B91A07B0DA6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41ED103-B900-79CA-7D3A-7FE183EBBD84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9D9DFA8-C730-6304-19BB-BF06673A5BDC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97294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FE0B4E-7141-3E58-E3C6-23628E083A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6A0DF63-EBAB-101A-9937-CF6153264C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A2BC9ED-E69C-A83B-ABBE-338E1F17A0AD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76CEC78-806D-C849-7070-B1EBDF8EC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3487769-578F-253A-ACF1-06084046F90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BA83FCB-40B8-BEB2-6A5B-177A8A4A9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0475E72-8E30-CB54-D113-B31D66CAF8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(who had already calculated the odds)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(the mischievous one)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Aimee, despite the danger,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Scrambler, known for his pranks,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– always one step ahead – had already planned their escape.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1BA40A4-8C70-9886-3C71-64CF00E7E872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1AB0C10-82CE-AD34-68F4-832C7AF986E3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B78157-E61D-DF17-6092-19E067184C26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5EC61DC-AAB6-563F-9BA2-D6F96760C0C8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DB4FD1ED-173E-EF5D-43DD-7A246D3DE098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936BE4B-14C0-42A2-7D09-026FD1D855FC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F671EAB-C52F-4566-9ED2-B3496333CEC8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14754F9-1B0A-2DF4-8A8C-806B09E278B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EC53732-6C91-1FBF-4CA8-07E1644648F7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2D5C973-34B3-5CE4-CE5E-078FA9950010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8A20164-0C1B-2292-22EF-98340D748323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BDB395C-D61C-4ED8-F151-35180A360145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EA3CD0F-2DA9-0436-A4AC-16A7E2E252AF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D16BD9E-CC35-518D-C958-BDB9571DC788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7F9E3AD-C7CA-1868-3599-8B22A02C9B18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A16221F-1282-D27A-CF74-6BB6083CF3DE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7392D85-5CEC-EBD2-9425-A1F9DAEE23B0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D18006-BA3B-0548-9FBC-B15AB21B3D1B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2F46304-3CB6-AEC3-DA5A-4783DC5EF4D0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D2DDDC3-8CC5-C297-7C05-A4E64691EA1E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E9180BE-C168-DB4E-A935-A41375DC5498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C01F7B-02EF-AED0-6AD5-06AE2784FE5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1C4E629-1720-7697-BAE8-0667D28EDD7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9DABC28-F371-7884-4EF6-B0143EEE6FAC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E442D2-43AE-FA58-513F-2E38E215416C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4" name="Picture 33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2F75CC6-7D66-1664-46D9-5F4AB41569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87796"/>
            <a:ext cx="1402449" cy="173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26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E7153-40F0-1A3C-A815-5C172E5B9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39A35E2-0150-A7CF-C982-862ACA295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AD154E-6B2F-C1C1-9EEE-2FF3699C868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9F45D8-B96E-E41A-3969-53DCB728EF3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BDF1AB0-64B7-5052-201D-D263B58BEEE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53554C-92BC-88EA-A080-CD32E042CEB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74A84A1-225E-87BE-500E-E8674C36F5B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BE4734E-7AD9-8CB5-5546-6D94384E6E0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122403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25F05-8982-6671-7EC8-82BD0C86C2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D0AEF03-5D40-0FDA-8D90-3646F3EAB6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A65943D-E6A6-A2D4-AB5F-2A8505A477EC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B0413D0-9901-6F90-6313-CFDBFD4C19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854B903-FEAC-5F28-B6EC-200B20A9C76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145DEC0-2346-7DF1-5AB4-9A9C54467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D3119D4-597C-BE0F-6E83-45C9572AE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(who had already calculated the odds)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(the mischievous one)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, despite the danger,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Scrambler, known for his pranks,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– always one step ahead – had already planned their escape.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834EC7C-A89F-6E82-623C-EE9CC6595574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8E5D5B8-0048-B494-8E16-6CCC733E29B5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9F5730-3050-E75E-BAAE-830D77DB78B7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F1BF1C1-F7DD-F160-5C95-983432DCEF82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0DF13CE-2905-F6B5-5C9D-BB2EEB70345A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12B2539-AD7B-0DE6-AE60-BB2B1B27F20D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49188B6-0E1B-3015-B02C-3F44059FEF05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9F0239A-69D4-0418-4FC2-059D7A4A48E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A4C58B2-199A-2EA6-3FEB-074DDAEC7E3E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095AA35-A918-3CD3-0F63-B3F124C00181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EBDE515-6602-BDBC-97AF-924C7290B7CA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6C80EF5-1B7E-7204-E092-328C543CD197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9C8D1C6-CA57-C0B6-DE76-2CBCBABC10E6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F709464-D01A-2DC9-E70F-187C9CF1EFEA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B3850B2-8635-ED1B-5C1B-71D0065BF484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326CD8C-ECAC-8CCE-33F9-55905BCEFA96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452ABCF-3B04-B14D-8FB2-C8DD31EF54C5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6F67E0A-6936-FED8-9872-52C325F81122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D2D871D-6191-CAEE-522E-0FAD3C6259DD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DAE4182-A114-B9E1-6A0D-7E4DDF8BF391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AEEEDC9-D797-683D-A673-A225B78F3389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9083F11-AD12-A8E4-A703-4270E6596C0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E3C4B2E-74F0-73DD-1B2F-C09443F77C2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4C6C75-3D12-7919-5871-CEA25C42A046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50C1A46-FC6C-C2FD-0342-B008602695BF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4" name="Picture 33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F5C8D79-8E27-18B0-0543-0ED90AAEDD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87796"/>
            <a:ext cx="1402449" cy="173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79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84E485-AF8D-D7A7-9A45-83D4F0BD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8130AA5-6FCB-0F46-7E93-5C9BA95B4D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F1A6A96-BB5B-CCE0-FF59-90FD7836D1EE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0319F98-834C-2847-4EB1-F45252CACE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E45D-F164-A5DA-9510-44C94C78432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112DF5D-6596-0A0C-47F1-59B25C769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B4A338-BC8A-A465-1B77-A30E1C91B3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(who had already calculated the odds)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(the mischievous one)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, despite the danger,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, known for his pranks,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– always one step ahead – had already planned their escape.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14C25A0-4723-EB9B-5E15-05CE26E7D459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B1D13FA-E58F-0971-DCEF-D2740641B815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9D5623-512D-6057-DF86-87150CA9420F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546D84C-4F7D-955D-81F3-0B6960B06869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35FF7F9-4B2A-BE6B-0809-D08990758689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F2D0E34-7537-D59F-F274-F2FC9070A351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2217E50-6DC3-2A2F-214D-ED0EEF770F74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C2C0DEC-423A-4920-CDDE-780556900EB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BE2B134-2228-72DD-BE6E-34BF6B17D1D6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2D4B94E-172F-D38B-3AF8-56913E2A657D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A7D5DAF-8376-893E-DFE4-5E4291719BF2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F49A106-8183-58BE-0FDE-19584BEF97A7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9B58B3A-5448-FCCA-CB53-260646FC44A0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C606C3-D644-C5B9-AF91-79081DEC26D1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B6C2F69-0876-6EC4-DB2A-4EC2E715D321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9AD8CA7-396A-F604-2052-AFCF7B7F63CE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A29207C-894E-6595-3377-114333B0A2F0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286BD490-AF81-398F-321F-80C298A88326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E301D3D-49C1-024B-84AE-F0A07E3145D6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D5C66D2-3FFF-1196-5B61-D78BAE5BE4D4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ADA1070-724E-B7A9-DB88-2258F28CBFDB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08D089F-7AAD-5B33-9BA9-F94627E0942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5DE10CD-09D9-7EFF-2C81-8F06B103E28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7A065CE0-8CB5-8F3D-9FA2-D9E48F1EA6A6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811E290-EE16-28AC-2D7A-4048E8C9368F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4" name="Picture 33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6912A6F-37D0-087A-A14A-D2FC8E2F5D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87796"/>
            <a:ext cx="1402449" cy="173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77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033438-01E4-6B59-C7E5-AAB6761B0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91ACFCD-39B1-72B1-904E-1DFCA6E3C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D4F3A6C-7829-93DE-EFE3-AAAC9D033EB8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6D47B4-82F6-D192-2462-D5B0797E22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49" y="1765057"/>
            <a:ext cx="10787719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 activated his cloaking device (his latest invention) just in time.” becomes “</a:t>
            </a:r>
            <a:r>
              <a:rPr lang="en-GB" altLang="en-US" sz="2000" dirty="0">
                <a:solidFill>
                  <a:schemeClr val="tx1"/>
                </a:solidFill>
              </a:rPr>
              <a:t>Emile activated his cloaking device just in time.”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1115564-E232-F8FB-E7C3-C05A876B479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remove the clause in parentheses?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E4F7EAB-2286-EB6D-0869-1DBA9BAE7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656842E-1B46-9458-A246-49C4A3AEDB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58" y="3051210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(who had already calculated the odds)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stayed calm under pressure.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(the mischievous one)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pressed the red button without hesitation.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, despite the danger,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continued decoding the alien message.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Scrambler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, known for his pranks,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 had hidden the launch key again.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Aimee </a:t>
            </a:r>
            <a:r>
              <a:rPr lang="en-GB" altLang="en-US" strike="sngStrike" dirty="0">
                <a:solidFill>
                  <a:schemeClr val="tx1"/>
                </a:solidFill>
                <a:latin typeface="+mn-lt"/>
              </a:rPr>
              <a:t>– always one step ahead – </a:t>
            </a:r>
            <a:r>
              <a:rPr lang="en-GB" altLang="en-US" dirty="0">
                <a:solidFill>
                  <a:schemeClr val="tx1"/>
                </a:solidFill>
                <a:latin typeface="+mn-lt"/>
              </a:rPr>
              <a:t>had already planned their escape.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E2FABF3-3EED-F4B3-6059-01DCB9838E93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AA854FD-0F9F-3E1C-4AAC-4A94AEC1BE8E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1EC8F7-EFE7-8C41-4C3F-E8A7339F576E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2EA64A28-626C-79F2-D033-93E4DCC1B540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BFF60EC6-0C56-EE57-8B7A-AFF07A7C3561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AD6BAC8-2B66-2523-02A3-83439FA40202}"/>
              </a:ext>
            </a:extLst>
          </p:cNvPr>
          <p:cNvSpPr/>
          <p:nvPr/>
        </p:nvSpPr>
        <p:spPr>
          <a:xfrm>
            <a:off x="1460333" y="4684983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74BA1C0-546A-2F42-1888-829143BAD044}"/>
              </a:ext>
            </a:extLst>
          </p:cNvPr>
          <p:cNvSpPr/>
          <p:nvPr/>
        </p:nvSpPr>
        <p:spPr>
          <a:xfrm>
            <a:off x="232003" y="3449955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B5A9D52-22F0-2BA3-5CF0-CD04993BFF5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00720" y="3449955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B145B8E-CE5C-81C9-7E8D-E099C653D86A}"/>
              </a:ext>
            </a:extLst>
          </p:cNvPr>
          <p:cNvCxnSpPr/>
          <p:nvPr/>
        </p:nvCxnSpPr>
        <p:spPr>
          <a:xfrm>
            <a:off x="1507573" y="575926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05A76AE-7434-DBD0-3EC3-4A4B8C4C9F4A}"/>
              </a:ext>
            </a:extLst>
          </p:cNvPr>
          <p:cNvCxnSpPr>
            <a:cxnSpLocks/>
          </p:cNvCxnSpPr>
          <p:nvPr/>
        </p:nvCxnSpPr>
        <p:spPr>
          <a:xfrm>
            <a:off x="2101935" y="555102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2E444EF-AACF-23D2-0410-3C00FD341EA3}"/>
              </a:ext>
            </a:extLst>
          </p:cNvPr>
          <p:cNvCxnSpPr>
            <a:cxnSpLocks/>
          </p:cNvCxnSpPr>
          <p:nvPr/>
        </p:nvCxnSpPr>
        <p:spPr>
          <a:xfrm>
            <a:off x="778882" y="366720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AD00978-7FF1-152C-DFCE-4EDC70C70AE2}"/>
              </a:ext>
            </a:extLst>
          </p:cNvPr>
          <p:cNvCxnSpPr>
            <a:cxnSpLocks/>
          </p:cNvCxnSpPr>
          <p:nvPr/>
        </p:nvCxnSpPr>
        <p:spPr>
          <a:xfrm>
            <a:off x="363677" y="416094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C4A49DC-98F7-8FCB-9D22-F69EA635AEDB}"/>
              </a:ext>
            </a:extLst>
          </p:cNvPr>
          <p:cNvCxnSpPr>
            <a:cxnSpLocks/>
          </p:cNvCxnSpPr>
          <p:nvPr/>
        </p:nvCxnSpPr>
        <p:spPr>
          <a:xfrm>
            <a:off x="2400351" y="518965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718C261-9C63-1926-F95A-2D29FB4ED157}"/>
              </a:ext>
            </a:extLst>
          </p:cNvPr>
          <p:cNvCxnSpPr>
            <a:cxnSpLocks/>
          </p:cNvCxnSpPr>
          <p:nvPr/>
        </p:nvCxnSpPr>
        <p:spPr>
          <a:xfrm>
            <a:off x="2532695" y="47222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3D649F-FE55-B8BB-4EAF-9D5395EE7885}"/>
              </a:ext>
            </a:extLst>
          </p:cNvPr>
          <p:cNvCxnSpPr>
            <a:cxnSpLocks/>
          </p:cNvCxnSpPr>
          <p:nvPr/>
        </p:nvCxnSpPr>
        <p:spPr>
          <a:xfrm>
            <a:off x="233604" y="474392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56E7619-09BA-E26E-76FC-55E235E6EFAF}"/>
              </a:ext>
            </a:extLst>
          </p:cNvPr>
          <p:cNvCxnSpPr>
            <a:cxnSpLocks/>
          </p:cNvCxnSpPr>
          <p:nvPr/>
        </p:nvCxnSpPr>
        <p:spPr>
          <a:xfrm flipV="1">
            <a:off x="2453429" y="41749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F4D69FD-EA0A-D41B-540C-68068E9A85F2}"/>
              </a:ext>
            </a:extLst>
          </p:cNvPr>
          <p:cNvCxnSpPr>
            <a:cxnSpLocks/>
          </p:cNvCxnSpPr>
          <p:nvPr/>
        </p:nvCxnSpPr>
        <p:spPr>
          <a:xfrm flipV="1">
            <a:off x="393444" y="520604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E477FE6-1033-6633-8B85-D5BBB39BDC2A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3BBD151-9ACD-16D5-504D-9CB3B8E1BCCC}"/>
              </a:ext>
            </a:extLst>
          </p:cNvPr>
          <p:cNvCxnSpPr>
            <a:cxnSpLocks/>
          </p:cNvCxnSpPr>
          <p:nvPr/>
        </p:nvCxnSpPr>
        <p:spPr>
          <a:xfrm flipV="1">
            <a:off x="754074" y="555102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7DEE76E-C2D8-5FEE-7FBA-87AC5E84D836}"/>
              </a:ext>
            </a:extLst>
          </p:cNvPr>
          <p:cNvCxnSpPr>
            <a:cxnSpLocks/>
          </p:cNvCxnSpPr>
          <p:nvPr/>
        </p:nvCxnSpPr>
        <p:spPr>
          <a:xfrm flipV="1">
            <a:off x="2157584" y="37087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0C8416A-7FE4-11E5-56DA-9EB9A8154CF4}"/>
              </a:ext>
            </a:extLst>
          </p:cNvPr>
          <p:cNvGrpSpPr>
            <a:grpSpLocks/>
          </p:cNvGrpSpPr>
          <p:nvPr/>
        </p:nvGrpSpPr>
        <p:grpSpPr bwMode="auto">
          <a:xfrm>
            <a:off x="1506801" y="3639815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F5758DF-1305-E28D-CC90-7165AE83196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50B5A83-8FC6-D5A5-74A3-D9C0C97B1D9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755A663-D983-063E-1715-D63899B35920}"/>
              </a:ext>
            </a:extLst>
          </p:cNvPr>
          <p:cNvSpPr txBox="1"/>
          <p:nvPr/>
        </p:nvSpPr>
        <p:spPr>
          <a:xfrm>
            <a:off x="234630" y="6112768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62BE97C-FFF0-9721-8CDB-819D05C79CF0}"/>
              </a:ext>
            </a:extLst>
          </p:cNvPr>
          <p:cNvSpPr txBox="1"/>
          <p:nvPr/>
        </p:nvSpPr>
        <p:spPr>
          <a:xfrm>
            <a:off x="297040" y="2692459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5" name="Picture 34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288BD3A-881B-C300-B712-963FF3A014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87796"/>
            <a:ext cx="1402449" cy="173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17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293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97973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purpose of the ellipsis in the below sentence?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unfinished thought/To create suspense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Punctuation - Your or You're?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GYouryoure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503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There, They're or Their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Gthere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Ambiguity 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sentence below doesn't mean what the author wanted. Can you select the sentence the author should have used?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GAmbCommas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Commas - Ambiguity 2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 to avoid ambiguity?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GCommaAmb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Brackets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  <a:p>
                      <a:pPr rtl="0" fontAlgn="b">
                        <a:buNone/>
                      </a:pP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GParBrack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Commas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GParCom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Parentheses - Dashes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GParDash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5734050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are ready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gave a quick, clever response.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crawled under the rocket.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pack of aliens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pack of aliens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are chasing 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Lets move quickly Emile urged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team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5555</Words>
  <Application>Microsoft Office PowerPoint</Application>
  <PresentationFormat>Widescreen</PresentationFormat>
  <Paragraphs>779</Paragraphs>
  <Slides>73</Slides>
  <Notes>6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7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Parentheses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2025-12-22T08:55:54Z</dcterms:modified>
</cp:coreProperties>
</file>